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8" r:id="rId2"/>
    <p:sldId id="262" r:id="rId3"/>
    <p:sldId id="261" r:id="rId4"/>
    <p:sldId id="269" r:id="rId5"/>
    <p:sldId id="270" r:id="rId6"/>
    <p:sldId id="257" r:id="rId7"/>
    <p:sldId id="272" r:id="rId8"/>
    <p:sldId id="260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5" r:id="rId26"/>
    <p:sldId id="290" r:id="rId27"/>
    <p:sldId id="291" r:id="rId28"/>
    <p:sldId id="292" r:id="rId29"/>
    <p:sldId id="293" r:id="rId30"/>
    <p:sldId id="310" r:id="rId31"/>
    <p:sldId id="294" r:id="rId32"/>
    <p:sldId id="297" r:id="rId33"/>
    <p:sldId id="298" r:id="rId34"/>
    <p:sldId id="299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1" r:id="rId45"/>
    <p:sldId id="330" r:id="rId46"/>
    <p:sldId id="312" r:id="rId47"/>
    <p:sldId id="313" r:id="rId48"/>
    <p:sldId id="314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31" r:id="rId60"/>
    <p:sldId id="329" r:id="rId61"/>
    <p:sldId id="317" r:id="rId62"/>
    <p:sldId id="332" r:id="rId63"/>
    <p:sldId id="333" r:id="rId64"/>
    <p:sldId id="334" r:id="rId65"/>
    <p:sldId id="335" r:id="rId66"/>
    <p:sldId id="336" r:id="rId67"/>
    <p:sldId id="337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7" r:id="rId76"/>
    <p:sldId id="346" r:id="rId77"/>
    <p:sldId id="349" r:id="rId78"/>
    <p:sldId id="348" r:id="rId79"/>
    <p:sldId id="350" r:id="rId80"/>
    <p:sldId id="351" r:id="rId81"/>
    <p:sldId id="352" r:id="rId82"/>
    <p:sldId id="353" r:id="rId83"/>
    <p:sldId id="354" r:id="rId84"/>
    <p:sldId id="355" r:id="rId85"/>
    <p:sldId id="356" r:id="rId86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-36" y="7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17-10-2018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17-10-2018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50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9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76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29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70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0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4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9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14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98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3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51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91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98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65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5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8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98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10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94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68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50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6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58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41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29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176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04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42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5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156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59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7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277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498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4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408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28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808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20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10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791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64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305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4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38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28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531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51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965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902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882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18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766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479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637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36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1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Beishuizen, Graduation presentation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DC09BD3-87D0-46DA-9F9E-CC3BF58F61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54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2A64490-E3E8-4FE1-A2F0-AB75C40E98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B57C813-F3E3-4340-8264-B46F1745B9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08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7991947-2C43-4179-8472-A28EAA244C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65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3"/>
            <a:r>
              <a:rPr lang="en-US" dirty="0"/>
              <a:t>Correlation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CDEFDE0-0CCE-41F3-A598-3AFDA74818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00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r>
              <a:rPr lang="en-US" dirty="0"/>
              <a:t>Select k best</a:t>
            </a:r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CEEAEA-ED54-40F8-B77A-7CFE0C4E2E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528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r>
              <a:rPr lang="en-US" dirty="0"/>
              <a:t>Select k best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Usage</a:t>
            </a:r>
          </a:p>
          <a:p>
            <a:pPr lvl="3"/>
            <a:r>
              <a:rPr lang="en-US" dirty="0"/>
              <a:t>Fast and simple</a:t>
            </a:r>
          </a:p>
          <a:p>
            <a:pPr lvl="3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88ABE2A-9AFA-4E57-9B6C-BD88CCC1E5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93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DC09BD3-87D0-46DA-9F9E-CC3BF58F61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Use 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3F14C0E-BEE8-4DE5-B05B-369A84039E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49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Use 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D6DDBFF-9955-4765-8F2A-90E5F3E30F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542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Use 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385D0F8-16BD-4A1E-9599-26612B3600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49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Use 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0279E7F-C670-478D-8E39-020D0300C8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103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Use 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FA45A5-C2CD-4DD1-B10E-F73B73FA5C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251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Use 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29A1BDD-CD81-4578-A1C5-7A36ABD72E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51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Use 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Conditional dependency functions</a:t>
            </a:r>
          </a:p>
          <a:p>
            <a:pPr lvl="3"/>
            <a:r>
              <a:rPr lang="en-US" dirty="0"/>
              <a:t>Machine learning algorithms</a:t>
            </a:r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789EA5B-FE85-437C-BE04-F8BB9A8613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67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Forward 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Backward 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Combinations</a:t>
            </a:r>
          </a:p>
          <a:p>
            <a:pPr lvl="3"/>
            <a:r>
              <a:rPr lang="en-US" dirty="0"/>
              <a:t>Pick-l-Take-Away-r (PTA)</a:t>
            </a:r>
          </a:p>
          <a:p>
            <a:pPr lvl="3"/>
            <a:r>
              <a:rPr lang="en-US" dirty="0"/>
              <a:t>Floating 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Stochastic selection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A10FCE1-7C19-48F8-87F6-FE36B8BB1B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705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Parameters</a:t>
            </a:r>
          </a:p>
          <a:p>
            <a:pPr lvl="3"/>
            <a:r>
              <a:rPr lang="en-US" dirty="0"/>
              <a:t>Feature order</a:t>
            </a:r>
          </a:p>
          <a:p>
            <a:pPr lvl="3"/>
            <a:r>
              <a:rPr lang="en-US" dirty="0"/>
              <a:t>Evaluation function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Usage</a:t>
            </a:r>
          </a:p>
          <a:p>
            <a:pPr lvl="3"/>
            <a:r>
              <a:rPr lang="en-US" dirty="0"/>
              <a:t>Also feature dependencies</a:t>
            </a:r>
          </a:p>
          <a:p>
            <a:pPr lvl="3"/>
            <a:r>
              <a:rPr lang="en-US" dirty="0"/>
              <a:t>Longer computation time</a:t>
            </a:r>
          </a:p>
          <a:p>
            <a:pPr marL="405000" lvl="4" indent="0">
              <a:buNone/>
            </a:pPr>
            <a:r>
              <a:rPr lang="en-US" dirty="0"/>
              <a:t>	Especially backward and stochastic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D994C5-7D1D-448C-88E4-D8C96B697B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928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3"/>
            <a:r>
              <a:rPr lang="en-US" dirty="0"/>
              <a:t>Coefficients</a:t>
            </a:r>
          </a:p>
          <a:p>
            <a:pPr lvl="3"/>
            <a:r>
              <a:rPr lang="en-US" dirty="0"/>
              <a:t>Feature importance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A58896-922F-49DD-B5DA-6A3F318E2C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39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3"/>
            <a:r>
              <a:rPr lang="en-US" dirty="0"/>
              <a:t>Coefficients</a:t>
            </a:r>
          </a:p>
          <a:p>
            <a:pPr lvl="3"/>
            <a:r>
              <a:rPr lang="en-US" dirty="0"/>
              <a:t>Feature importance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647919-FBC2-4DAA-BE54-F15379B1B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3"/>
            <a:r>
              <a:rPr lang="en-US" dirty="0"/>
              <a:t>Coefficients</a:t>
            </a:r>
          </a:p>
          <a:p>
            <a:pPr lvl="3"/>
            <a:r>
              <a:rPr lang="en-US" dirty="0"/>
              <a:t>Feature importance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r>
              <a:rPr lang="en-US" dirty="0"/>
              <a:t>Select k best</a:t>
            </a:r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8BEA83A-9FF3-47DD-AF71-58EF023755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3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Case study 1: Bariatric surgeries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Clinical and survey dataset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Missing values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Combining two datasets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43765EE-B1D8-452E-92E9-710B0F852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4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3"/>
            <a:r>
              <a:rPr lang="en-US" dirty="0"/>
              <a:t>Coefficients</a:t>
            </a:r>
          </a:p>
          <a:p>
            <a:pPr lvl="3"/>
            <a:r>
              <a:rPr lang="en-US" dirty="0"/>
              <a:t>Feature importance</a:t>
            </a:r>
          </a:p>
          <a:p>
            <a:pPr marL="0" lvl="2" indent="0">
              <a:buNone/>
            </a:pPr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r>
              <a:rPr lang="en-US" dirty="0"/>
              <a:t>Select k best</a:t>
            </a:r>
          </a:p>
          <a:p>
            <a:pPr marL="0" lvl="2" indent="0">
              <a:buNone/>
            </a:pP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8EA430-4EEB-4636-98D7-2DB3F1D3BD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29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Usage</a:t>
            </a:r>
          </a:p>
          <a:p>
            <a:pPr lvl="3"/>
            <a:r>
              <a:rPr lang="en-US" dirty="0"/>
              <a:t>Similar to filter methods</a:t>
            </a:r>
          </a:p>
          <a:p>
            <a:pPr lvl="3"/>
            <a:r>
              <a:rPr lang="en-US" dirty="0"/>
              <a:t>Some feature dependencies</a:t>
            </a:r>
          </a:p>
          <a:p>
            <a:pPr marL="0" lvl="2" indent="0">
              <a:buNone/>
            </a:pP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8EA430-4EEB-4636-98D7-2DB3F1D3BD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62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4 datasets</a:t>
            </a:r>
          </a:p>
          <a:p>
            <a:pPr lvl="3"/>
            <a:r>
              <a:rPr lang="en-US" dirty="0"/>
              <a:t>2 microarray (50.000+)</a:t>
            </a:r>
          </a:p>
          <a:p>
            <a:pPr lvl="3"/>
            <a:r>
              <a:rPr lang="en-US" dirty="0"/>
              <a:t>2 mass spectrometry (1.000-10.000)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545400" lvl="2" indent="-342900"/>
            <a:r>
              <a:rPr lang="en-US" sz="1200" dirty="0"/>
              <a:t>Similarity T-test/ANOVA (T) and Mutual Information (MI)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preservation</a:t>
            </a:r>
          </a:p>
          <a:p>
            <a:pPr marL="545400" lvl="2" indent="-342900"/>
            <a:r>
              <a:rPr lang="en-US" sz="1200" dirty="0"/>
              <a:t>200 features limit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0DEA88-B8DE-42E4-8D64-A7B347EEBD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r="1700"/>
          <a:stretch>
            <a:fillRect/>
          </a:stretch>
        </p:blipFill>
        <p:spPr>
          <a:xfrm>
            <a:off x="3213100" y="0"/>
            <a:ext cx="5934075" cy="4568825"/>
          </a:xfrm>
        </p:spPr>
      </p:pic>
    </p:spTree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4 datasets</a:t>
            </a:r>
          </a:p>
          <a:p>
            <a:pPr lvl="3"/>
            <a:r>
              <a:rPr lang="en-US" dirty="0"/>
              <a:t>2 microarray (50.000+)</a:t>
            </a:r>
          </a:p>
          <a:p>
            <a:pPr lvl="3"/>
            <a:r>
              <a:rPr lang="en-US" dirty="0"/>
              <a:t>2 mass spectrometry (1.000-10.000)</a:t>
            </a:r>
          </a:p>
          <a:p>
            <a:pPr lvl="2"/>
            <a:r>
              <a:rPr lang="en-US" dirty="0"/>
              <a:t>Feature selection methods</a:t>
            </a:r>
          </a:p>
          <a:p>
            <a:pPr lvl="3"/>
            <a:r>
              <a:rPr lang="en-US" dirty="0"/>
              <a:t>Filter methods</a:t>
            </a:r>
          </a:p>
          <a:p>
            <a:pPr lvl="3"/>
            <a:r>
              <a:rPr lang="en-US" dirty="0"/>
              <a:t>Wrapper methods</a:t>
            </a:r>
          </a:p>
          <a:p>
            <a:pPr lvl="3"/>
            <a:r>
              <a:rPr lang="en-US" dirty="0"/>
              <a:t>Embedded methods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</p:spTree>
    <p:extLst>
      <p:ext uri="{BB962C8B-B14F-4D97-AF65-F5344CB8AC3E}">
        <p14:creationId xmlns:p14="http://schemas.microsoft.com/office/powerpoint/2010/main" val="20835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Quality</a:t>
            </a:r>
          </a:p>
          <a:p>
            <a:pPr marL="545400" lvl="2" indent="-342900"/>
            <a:r>
              <a:rPr lang="en-US" sz="1200" dirty="0"/>
              <a:t>Wrapper methods outperform</a:t>
            </a:r>
          </a:p>
          <a:p>
            <a:pPr marL="545400" lvl="2" indent="-342900"/>
            <a:r>
              <a:rPr lang="en-US" sz="1200" dirty="0"/>
              <a:t>No computation time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445C2A-5693-4E3B-B34B-DE9247029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New score</a:t>
                </a:r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Combine</a:t>
                </a:r>
              </a:p>
              <a:p>
                <a:pPr lvl="3"/>
                <a:r>
                  <a:rPr lang="en-US" sz="1400" dirty="0"/>
                  <a:t>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r>
                  <a:rPr lang="en-US" sz="1400" dirty="0">
                    <a:latin typeface="Cambria Math" panose="02040503050406030204" pitchFamily="18" charset="0"/>
                  </a:rPr>
                  <a:t>Optimum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4230" t="-355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4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Pareto-front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58FE8-1DED-471A-80F6-E10A3F64B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Pareto-front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Differences</a:t>
            </a:r>
          </a:p>
          <a:p>
            <a:pPr marL="545400" lvl="2" indent="-342900"/>
            <a:r>
              <a:rPr lang="en-US" sz="1200" dirty="0"/>
              <a:t>Wrapper methods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58FE8-1DED-471A-80F6-E10A3F64B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E257E-8CF0-4362-888F-14E5AD5F05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127000"/>
            <a:ext cx="5930900" cy="42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Case study 2: Skin diseases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Microarray dataset -&gt; Gene expressions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50.000+ genes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Feature selection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72C2E89-7CF3-4CA2-BCEA-80650C0F8A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426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Pareto-front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Differences</a:t>
            </a:r>
          </a:p>
          <a:p>
            <a:pPr marL="545400" lvl="2" indent="-342900"/>
            <a:r>
              <a:rPr lang="en-US" sz="1200" dirty="0"/>
              <a:t>Wrapper methods</a:t>
            </a:r>
          </a:p>
          <a:p>
            <a:pPr marL="545400" lvl="2" indent="-342900"/>
            <a:r>
              <a:rPr lang="en-US" sz="1200" dirty="0"/>
              <a:t>Threshold</a:t>
            </a:r>
          </a:p>
          <a:p>
            <a:pPr marL="545400" lvl="2" indent="-342900"/>
            <a:endParaRPr lang="en-US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58FE8-1DED-471A-80F6-E10A3F64B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BEB51-F3AC-4113-850B-4CB3F55472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48" y="127000"/>
            <a:ext cx="5937251" cy="42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9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Pareto-front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Differences</a:t>
            </a:r>
          </a:p>
          <a:p>
            <a:pPr marL="545400" lvl="2" indent="-342900"/>
            <a:r>
              <a:rPr lang="en-US" sz="1200" dirty="0"/>
              <a:t>Wrapper methods</a:t>
            </a:r>
          </a:p>
          <a:p>
            <a:pPr marL="545400" lvl="2" indent="-342900"/>
            <a:r>
              <a:rPr lang="en-US" sz="1200" dirty="0"/>
              <a:t>Threshold</a:t>
            </a:r>
          </a:p>
          <a:p>
            <a:pPr marL="545400" lvl="2" indent="-342900"/>
            <a:r>
              <a:rPr lang="en-US" sz="1200" dirty="0"/>
              <a:t>Order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58FE8-1DED-471A-80F6-E10A3F64B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710DF-C4FC-4234-B33F-6AE41C3136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48" y="127000"/>
            <a:ext cx="5937251" cy="42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6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 tool</a:t>
            </a:r>
          </a:p>
          <a:p>
            <a:pPr lvl="2"/>
            <a:r>
              <a:rPr lang="en-US" dirty="0"/>
              <a:t>Automated machine learning</a:t>
            </a:r>
          </a:p>
          <a:p>
            <a:pPr lvl="3"/>
            <a:r>
              <a:rPr lang="en-US" dirty="0"/>
              <a:t>Search for best analysis</a:t>
            </a:r>
          </a:p>
          <a:p>
            <a:pPr lvl="3"/>
            <a:r>
              <a:rPr lang="en-US" dirty="0"/>
              <a:t>Tree-based Pipeline Optimization Tool (TPOT)</a:t>
            </a:r>
          </a:p>
          <a:p>
            <a:pPr lvl="4"/>
            <a:r>
              <a:rPr lang="en-US" dirty="0"/>
              <a:t>Implements automated machine learning</a:t>
            </a:r>
          </a:p>
          <a:p>
            <a:pPr lvl="4"/>
            <a:r>
              <a:rPr lang="en-US" dirty="0"/>
              <a:t>Sub-optimal for feature selection</a:t>
            </a:r>
          </a:p>
          <a:p>
            <a:pPr lvl="2"/>
            <a:r>
              <a:rPr lang="en-US" dirty="0"/>
              <a:t>4 datasets</a:t>
            </a:r>
          </a:p>
          <a:p>
            <a:pPr lvl="3"/>
            <a:r>
              <a:rPr lang="en-US" dirty="0"/>
              <a:t>2 microarray (50.000+)</a:t>
            </a:r>
          </a:p>
          <a:p>
            <a:pPr lvl="3"/>
            <a:r>
              <a:rPr lang="en-US" dirty="0"/>
              <a:t>2 mass spectrometry (1.000-10.000)</a:t>
            </a:r>
          </a:p>
          <a:p>
            <a:pPr lvl="2"/>
            <a:r>
              <a:rPr lang="en-US" dirty="0"/>
              <a:t>3 Additions</a:t>
            </a:r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lvl="1"/>
            <a:endParaRPr lang="en-US" sz="17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dirty="0"/>
              <a:t>Additions</a:t>
            </a:r>
          </a:p>
          <a:p>
            <a:pPr marL="545400" lvl="2" indent="-342900"/>
            <a:r>
              <a:rPr lang="en-US" sz="1200" dirty="0"/>
              <a:t>None (Blue)</a:t>
            </a:r>
          </a:p>
          <a:p>
            <a:pPr marL="545400" lvl="2" indent="-342900"/>
            <a:r>
              <a:rPr lang="en-US" sz="1200" dirty="0"/>
              <a:t>New algorithms (Yellow)</a:t>
            </a:r>
          </a:p>
          <a:p>
            <a:pPr marL="545400" lvl="2" indent="-342900"/>
            <a:r>
              <a:rPr lang="en-US" sz="1200" dirty="0"/>
              <a:t>Feature selection bias (Green)</a:t>
            </a:r>
          </a:p>
          <a:p>
            <a:pPr marL="545400" lvl="2" indent="-342900"/>
            <a:r>
              <a:rPr lang="en-US" sz="1200" dirty="0"/>
              <a:t>Both (Red)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55062-84B6-4347-AD10-1F7F36F7B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0" y="13769"/>
            <a:ext cx="5981700" cy="45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Missing values</a:t>
            </a:r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6A04D6F-430E-43CE-9B71-26533FBE3C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184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6A04D6F-430E-43CE-9B71-26533FBE3C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921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62F6C62-A39A-4865-A5D0-7A708F76DD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84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2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228DBE-EAD5-4026-AEEC-349869AA75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BA36D3D-C16F-49B9-B7F0-9B0519D228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213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Case study 3: Metabolic syndrome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Initial exploration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Combining two datasets</a:t>
            </a:r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6BDF602-9F9D-464E-81DA-811F891FC0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749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07D88AC-B43B-49E9-A868-E4E4664FEB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49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1A83432-E3D4-4D76-9F60-36D20A3877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34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77883AE-11E6-4DD9-BEFC-F40DB63CF8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41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E0FCDBF-2D53-492A-A19C-B44B3CDAAC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249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2"/>
            <a:r>
              <a:rPr lang="en-US" dirty="0"/>
              <a:t>Hot deck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CCCD049-1009-4CE1-9891-AD6F2C15CF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137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6347A5-8E2B-49C6-A988-BC58188624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7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2CC401B-6C9D-4681-A172-87DB4A935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504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8F2531E-57E6-49E8-BC62-BDDEFB147A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01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K 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587A118-BCBF-4944-ADE5-6FF192287B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729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Missing indicator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BA36D3D-C16F-49B9-B7F0-9B0519D228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35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19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Missing indicator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77AB17E-D7CB-4439-A88C-A92804BF89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>
            <a:fillRect/>
          </a:stretch>
        </p:blipFill>
        <p:spPr>
          <a:xfrm>
            <a:off x="3333750" y="0"/>
            <a:ext cx="5813425" cy="4568825"/>
          </a:xfrm>
        </p:spPr>
      </p:pic>
    </p:spTree>
    <p:extLst>
      <p:ext uri="{BB962C8B-B14F-4D97-AF65-F5344CB8AC3E}">
        <p14:creationId xmlns:p14="http://schemas.microsoft.com/office/powerpoint/2010/main" val="156459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2"/>
            <a:r>
              <a:rPr lang="en-US" dirty="0"/>
              <a:t>4 datasets</a:t>
            </a:r>
          </a:p>
          <a:p>
            <a:pPr lvl="3"/>
            <a:r>
              <a:rPr lang="en-US" dirty="0"/>
              <a:t>3 clinical</a:t>
            </a:r>
          </a:p>
          <a:p>
            <a:pPr lvl="3"/>
            <a:r>
              <a:rPr lang="en-US" dirty="0"/>
              <a:t>1 survey</a:t>
            </a:r>
          </a:p>
          <a:p>
            <a:pPr lvl="2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2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List deletion: CCA, WCA</a:t>
            </a:r>
          </a:p>
          <a:p>
            <a:pPr lvl="3"/>
            <a:r>
              <a:rPr lang="en-US" dirty="0"/>
              <a:t>Single imputation: Mean, Hot deck, Regression, </a:t>
            </a:r>
            <a:r>
              <a:rPr lang="en-US" dirty="0" err="1"/>
              <a:t>kNN</a:t>
            </a:r>
            <a:endParaRPr lang="en-US" dirty="0"/>
          </a:p>
          <a:p>
            <a:pPr lvl="3"/>
            <a:r>
              <a:rPr lang="en-US" dirty="0"/>
              <a:t>Multiple imputation: MICE (one dataset)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Percentages</a:t>
            </a:r>
          </a:p>
          <a:p>
            <a:pPr marL="545400" lvl="2" indent="-342900"/>
            <a:r>
              <a:rPr lang="en-US" sz="1200" dirty="0"/>
              <a:t>&gt; 40% very difficult</a:t>
            </a:r>
          </a:p>
          <a:p>
            <a:pPr marL="545400" lvl="2" indent="-342900"/>
            <a:r>
              <a:rPr lang="en-US" sz="1200" dirty="0"/>
              <a:t>&gt; 15% some difficulty</a:t>
            </a:r>
            <a:endParaRPr lang="en-US" sz="15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Remove &gt;15%</a:t>
            </a:r>
            <a:endParaRPr lang="en-US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50D523A-94DC-4F90-9CB7-11E67E387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r="73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450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3 datasets</a:t>
            </a:r>
          </a:p>
          <a:p>
            <a:pPr lvl="3"/>
            <a:r>
              <a:rPr lang="en-US" dirty="0"/>
              <a:t>2 clinical</a:t>
            </a:r>
          </a:p>
          <a:p>
            <a:pPr lvl="3"/>
            <a:r>
              <a:rPr lang="en-US" dirty="0"/>
              <a:t>1 survey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List deletion: CCA, ACA, WCA</a:t>
            </a:r>
          </a:p>
          <a:p>
            <a:pPr lvl="3"/>
            <a:r>
              <a:rPr lang="en-US" dirty="0"/>
              <a:t>Single imputation: Mean, Hot deck, Regression, </a:t>
            </a:r>
            <a:r>
              <a:rPr lang="en-US" dirty="0" err="1"/>
              <a:t>kNN</a:t>
            </a:r>
            <a:r>
              <a:rPr lang="en-US" dirty="0"/>
              <a:t>, Missing Indicator</a:t>
            </a:r>
          </a:p>
          <a:p>
            <a:pPr lvl="3"/>
            <a:r>
              <a:rPr lang="en-US" dirty="0"/>
              <a:t>Multiple imputation: MICE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  <a:endParaRPr lang="en-US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A7C58-3FAA-49F8-8AEC-10E8F34C3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0"/>
            <a:ext cx="5962650" cy="45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  <a:endParaRPr lang="en-US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A7C58-3FAA-49F8-8AEC-10E8F34C3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0"/>
            <a:ext cx="5962650" cy="456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7A870-DF28-4EBE-89B7-F30AF0CED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0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layout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</a:t>
            </a:r>
            <a:endParaRPr lang="en-US" sz="1800" dirty="0"/>
          </a:p>
          <a:p>
            <a:pPr marL="545400" lvl="2" indent="-342900"/>
            <a:r>
              <a:rPr lang="en-US" sz="16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Python</a:t>
            </a:r>
          </a:p>
          <a:p>
            <a:pPr marL="545400" lvl="2" indent="-342900"/>
            <a:r>
              <a:rPr lang="en-US" dirty="0"/>
              <a:t>Machine learning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266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2C4EB79-D912-42F8-BEF4-6B8EB0F42F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85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73F919D-A35D-4DA0-A4CD-E7B63B461C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45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54CAC74-A816-46C1-AFCC-050091C207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59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Multicollinearity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E137C0-93A3-4178-ABD5-F32CD47406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2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Multicollinearity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imbalance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7ACFB9F-3978-42A1-9325-619745B693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252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Issue recognition</a:t>
            </a:r>
          </a:p>
          <a:p>
            <a:pPr lvl="2"/>
            <a:r>
              <a:rPr lang="en-US" dirty="0"/>
              <a:t>Meta-features</a:t>
            </a:r>
          </a:p>
          <a:p>
            <a:pPr lvl="3"/>
            <a:r>
              <a:rPr lang="en-US" dirty="0"/>
              <a:t>Dataset specifications</a:t>
            </a:r>
          </a:p>
          <a:p>
            <a:pPr lvl="4"/>
            <a:r>
              <a:rPr lang="en-US" dirty="0"/>
              <a:t>Dataset size, missing value ratio, …</a:t>
            </a:r>
          </a:p>
          <a:p>
            <a:pPr lvl="3"/>
            <a:r>
              <a:rPr lang="en-US" dirty="0"/>
              <a:t>Link with dataset issues</a:t>
            </a:r>
          </a:p>
          <a:p>
            <a:pPr lvl="3"/>
            <a:r>
              <a:rPr lang="en-US" dirty="0"/>
              <a:t>Package </a:t>
            </a:r>
            <a:r>
              <a:rPr lang="en-US" i="1" dirty="0" err="1"/>
              <a:t>metalearn</a:t>
            </a:r>
            <a:endParaRPr lang="en-US" i="1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A7AE59-1E78-47B6-8E3A-4CAA047F4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4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2 datasets</a:t>
            </a:r>
          </a:p>
          <a:p>
            <a:pPr lvl="3"/>
            <a:r>
              <a:rPr lang="en-US" dirty="0"/>
              <a:t>1 mass spectrometry</a:t>
            </a:r>
          </a:p>
          <a:p>
            <a:pPr lvl="3"/>
            <a:r>
              <a:rPr lang="en-US" dirty="0"/>
              <a:t>1 clinical</a:t>
            </a:r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2 datasets</a:t>
            </a:r>
          </a:p>
          <a:p>
            <a:pPr lvl="3"/>
            <a:r>
              <a:rPr lang="en-US" dirty="0"/>
              <a:t>1 mass spectrometry</a:t>
            </a:r>
          </a:p>
          <a:p>
            <a:pPr lvl="3"/>
            <a:r>
              <a:rPr lang="en-US" dirty="0"/>
              <a:t>1 clinical</a:t>
            </a:r>
          </a:p>
          <a:p>
            <a:pPr lvl="2"/>
            <a:r>
              <a:rPr lang="en-US" i="1" dirty="0" err="1"/>
              <a:t>metalearn</a:t>
            </a:r>
            <a:endParaRPr lang="en-US" i="1" dirty="0"/>
          </a:p>
          <a:p>
            <a:pPr lvl="3"/>
            <a:r>
              <a:rPr lang="en-US" dirty="0"/>
              <a:t>Added 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Dataset specifics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Focus on dataset issues</a:t>
            </a:r>
          </a:p>
          <a:p>
            <a:pPr lvl="2"/>
            <a:r>
              <a:rPr lang="en-US" dirty="0"/>
              <a:t>Microarray</a:t>
            </a:r>
          </a:p>
          <a:p>
            <a:pPr lvl="2"/>
            <a:r>
              <a:rPr lang="en-US" dirty="0"/>
              <a:t>Mass spectrometry</a:t>
            </a:r>
          </a:p>
          <a:p>
            <a:pPr lvl="2"/>
            <a:r>
              <a:rPr lang="en-US" dirty="0"/>
              <a:t>Clinical</a:t>
            </a:r>
          </a:p>
          <a:p>
            <a:pPr lvl="2"/>
            <a:r>
              <a:rPr lang="en-US" dirty="0"/>
              <a:t>Survey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Dataset exploration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Exploration of potential issues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Multicollinearity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imbalance</a:t>
            </a:r>
            <a:endParaRPr lang="en-US" sz="18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– Preprocessing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Preprocessing the found issues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Multicollinearity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imbalance</a:t>
            </a:r>
            <a:endParaRPr lang="en-US" sz="18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159C7A-1878-4E3B-B5A2-48635E0A18F1}"/>
              </a:ext>
            </a:extLst>
          </p:cNvPr>
          <p:cNvSpPr/>
          <p:nvPr/>
        </p:nvSpPr>
        <p:spPr>
          <a:xfrm>
            <a:off x="4113212" y="-64160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 handling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One-hot encoding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Normalisation</a:t>
            </a:r>
            <a:r>
              <a:rPr lang="en-US" sz="1600" dirty="0"/>
              <a:t>/</a:t>
            </a:r>
            <a:r>
              <a:rPr lang="en-US" sz="1600" dirty="0" err="1"/>
              <a:t>Standardisation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Score usage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EF34B5-EA76-403C-A2D5-BB4DC0C7BEA8}"/>
              </a:ext>
            </a:extLst>
          </p:cNvPr>
          <p:cNvSpPr/>
          <p:nvPr/>
        </p:nvSpPr>
        <p:spPr>
          <a:xfrm>
            <a:off x="2851150" y="1816100"/>
            <a:ext cx="1066800" cy="82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0385E30F-D95A-48A4-BF44-239E7DBB5378}"/>
              </a:ext>
            </a:extLst>
          </p:cNvPr>
          <p:cNvSpPr txBox="1">
            <a:spLocks/>
          </p:cNvSpPr>
          <p:nvPr/>
        </p:nvSpPr>
        <p:spPr>
          <a:xfrm>
            <a:off x="4502650" y="1188000"/>
            <a:ext cx="7922712" cy="3381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14350" rtl="0" eaLnBrk="1" latinLnBrk="0" hangingPunct="1">
              <a:lnSpc>
                <a:spcPts val="1800"/>
              </a:lnSpc>
              <a:spcBef>
                <a:spcPts val="413"/>
              </a:spcBef>
              <a:spcAft>
                <a:spcPts val="413"/>
              </a:spcAft>
              <a:buFont typeface="Arial" panose="020B0604020202020204" pitchFamily="34" charset="0"/>
              <a:buNone/>
              <a:defRPr sz="16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lnSpc>
                <a:spcPts val="1800"/>
              </a:lnSpc>
              <a:spcBef>
                <a:spcPts val="413"/>
              </a:spcBef>
              <a:spcAft>
                <a:spcPts val="413"/>
              </a:spcAft>
              <a:buFont typeface="Arial" panose="020B0604020202020204" pitchFamily="34" charset="0"/>
              <a:buNone/>
              <a:defRPr sz="19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02500" indent="-202500" algn="l" defTabSz="514350" rtl="0" eaLnBrk="1" latinLnBrk="0" hangingPunct="1">
              <a:lnSpc>
                <a:spcPts val="1800"/>
              </a:lnSpc>
              <a:spcBef>
                <a:spcPts val="413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05000" indent="-202500" algn="l" defTabSz="514350" rtl="0" eaLnBrk="1" latinLnBrk="0" hangingPunct="1">
              <a:lnSpc>
                <a:spcPts val="165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07500" indent="-202500" algn="l" defTabSz="514350" rtl="0" eaLnBrk="1" latinLnBrk="0" hangingPunct="1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 handling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One-hot encoding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Normalisation</a:t>
            </a:r>
            <a:r>
              <a:rPr lang="en-US" sz="1600" dirty="0"/>
              <a:t>/</a:t>
            </a:r>
            <a:r>
              <a:rPr lang="en-US" sz="1600" dirty="0" err="1"/>
              <a:t>Standardisation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Score usage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– Analysis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TPOT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 selection extension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: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TPOT</a:t>
            </a:r>
          </a:p>
          <a:p>
            <a:pPr marL="545400" lvl="2" indent="-342900"/>
            <a:r>
              <a:rPr lang="en-US" sz="1500" dirty="0"/>
              <a:t>Feature selection extension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FF03C-5F0E-4F6B-9BAF-458BE17B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" y="766395"/>
            <a:ext cx="4566546" cy="3803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D2E0C-B423-49F9-B913-5838B1E1D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68202"/>
            <a:ext cx="4566546" cy="38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5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EBEBEB"/>
      </a:dk1>
      <a:lt1>
        <a:sysClr val="window" lastClr="2B2B2B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2852</TotalTime>
  <Words>1716</Words>
  <Application>Microsoft Office PowerPoint</Application>
  <PresentationFormat>On-screen Show (16:9)</PresentationFormat>
  <Paragraphs>846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Cambria Math</vt:lpstr>
      <vt:lpstr>TUe</vt:lpstr>
      <vt:lpstr>A Computational Biology Framework </vt:lpstr>
      <vt:lpstr>What aspects are of importance to be included in a framework for Biomedical Engineers for more efficient data analysis?</vt:lpstr>
      <vt:lpstr>PowerPoint Presentation</vt:lpstr>
      <vt:lpstr>PowerPoint Presentation</vt:lpstr>
      <vt:lpstr>PowerPoint Presentation</vt:lpstr>
      <vt:lpstr>Sub-questions</vt:lpstr>
      <vt:lpstr>PowerPoint Presentation</vt:lpstr>
      <vt:lpstr>PowerPoint Presentation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3</vt:lpstr>
      <vt:lpstr>PowerPoint Presentation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PowerPoint Presentation</vt:lpstr>
      <vt:lpstr>PowerPoint Presentation</vt:lpstr>
      <vt:lpstr>PowerPoint Presentation</vt:lpstr>
      <vt:lpstr>Dataset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1</vt:lpstr>
      <vt:lpstr>Analysis 2</vt:lpstr>
      <vt:lpstr>Framework cBioF</vt:lpstr>
      <vt:lpstr>Phase 1 – Dataset specifics</vt:lpstr>
      <vt:lpstr>Phase 2 – Dataset exploration</vt:lpstr>
      <vt:lpstr>Phase 3 – Preprocessing</vt:lpstr>
      <vt:lpstr>Phase 4 – Analysis</vt:lpstr>
      <vt:lpstr>cBioF: 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Beishuizen, T.P.A.</cp:lastModifiedBy>
  <cp:revision>51</cp:revision>
  <dcterms:created xsi:type="dcterms:W3CDTF">2018-10-17T08:11:16Z</dcterms:created>
  <dcterms:modified xsi:type="dcterms:W3CDTF">2018-10-19T07:43:16Z</dcterms:modified>
</cp:coreProperties>
</file>